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D84-3F6D-4574-98D2-1D83468FC1DA}" type="datetimeFigureOut">
              <a:rPr lang="zh-CN" altLang="en-US" smtClean="0"/>
              <a:t>2022/11/4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A735A-F89C-4CC5-BE90-58E4EB1F6F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140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D84-3F6D-4574-98D2-1D83468FC1DA}" type="datetimeFigureOut">
              <a:rPr lang="zh-CN" altLang="en-US" smtClean="0"/>
              <a:t>2022/11/4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A735A-F89C-4CC5-BE90-58E4EB1F6F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36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D84-3F6D-4574-98D2-1D83468FC1DA}" type="datetimeFigureOut">
              <a:rPr lang="zh-CN" altLang="en-US" smtClean="0"/>
              <a:t>2022/11/4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A735A-F89C-4CC5-BE90-58E4EB1F6F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466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D84-3F6D-4574-98D2-1D83468FC1DA}" type="datetimeFigureOut">
              <a:rPr lang="zh-CN" altLang="en-US" smtClean="0"/>
              <a:t>2022/11/4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A735A-F89C-4CC5-BE90-58E4EB1F6F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053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D84-3F6D-4574-98D2-1D83468FC1DA}" type="datetimeFigureOut">
              <a:rPr lang="zh-CN" altLang="en-US" smtClean="0"/>
              <a:t>2022/11/4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A735A-F89C-4CC5-BE90-58E4EB1F6F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760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D84-3F6D-4574-98D2-1D83468FC1DA}" type="datetimeFigureOut">
              <a:rPr lang="zh-CN" altLang="en-US" smtClean="0"/>
              <a:t>2022/11/4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A735A-F89C-4CC5-BE90-58E4EB1F6F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380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D84-3F6D-4574-98D2-1D83468FC1DA}" type="datetimeFigureOut">
              <a:rPr lang="zh-CN" altLang="en-US" smtClean="0"/>
              <a:t>2022/11/4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A735A-F89C-4CC5-BE90-58E4EB1F6F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526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D84-3F6D-4574-98D2-1D83468FC1DA}" type="datetimeFigureOut">
              <a:rPr lang="zh-CN" altLang="en-US" smtClean="0"/>
              <a:t>2022/11/4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A735A-F89C-4CC5-BE90-58E4EB1F6F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824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D84-3F6D-4574-98D2-1D83468FC1DA}" type="datetimeFigureOut">
              <a:rPr lang="zh-CN" altLang="en-US" smtClean="0"/>
              <a:t>2022/11/4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A735A-F89C-4CC5-BE90-58E4EB1F6F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084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D84-3F6D-4574-98D2-1D83468FC1DA}" type="datetimeFigureOut">
              <a:rPr lang="zh-CN" altLang="en-US" smtClean="0"/>
              <a:t>2022/11/4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A735A-F89C-4CC5-BE90-58E4EB1F6F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675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D4D84-3F6D-4574-98D2-1D83468FC1DA}" type="datetimeFigureOut">
              <a:rPr lang="zh-CN" altLang="en-US" smtClean="0"/>
              <a:t>2022/11/4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A735A-F89C-4CC5-BE90-58E4EB1F6F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979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6D4D84-3F6D-4574-98D2-1D83468FC1DA}" type="datetimeFigureOut">
              <a:rPr lang="zh-CN" altLang="en-US" smtClean="0"/>
              <a:t>2022/11/4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6A735A-F89C-4CC5-BE90-58E4EB1F6F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581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Discussion on </a:t>
            </a:r>
            <a:r>
              <a:rPr lang="en-US" altLang="zh-CN" dirty="0" err="1" smtClean="0"/>
              <a:t>Ranging_SL</a:t>
            </a:r>
            <a:r>
              <a:rPr lang="en-US" altLang="zh-CN" dirty="0" smtClean="0"/>
              <a:t> Documentation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en-US" altLang="zh-CN" dirty="0"/>
              <a:t>Sherry Shen/Xiaomi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63826" y="38395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hangingPunct="0">
              <a:spcAft>
                <a:spcPts val="0"/>
              </a:spcAft>
              <a:tabLst>
                <a:tab pos="6120130" algn="r"/>
              </a:tabLst>
            </a:pPr>
            <a:r>
              <a:rPr lang="en-GB" altLang="zh-CN" b="1" dirty="0"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3GPP SA WG2 Meeting #154 	</a:t>
            </a:r>
            <a:endParaRPr lang="zh-CN" altLang="zh-CN" sz="1100" b="1" dirty="0"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GB" altLang="zh-CN" b="1" dirty="0" smtClean="0"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Toulouse</a:t>
            </a:r>
            <a:r>
              <a:rPr lang="en-GB" altLang="zh-CN" b="1" dirty="0" smtClean="0"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GB" altLang="zh-CN" b="1" dirty="0"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14-18 November 2022</a:t>
            </a:r>
            <a:endParaRPr lang="zh-CN" altLang="en-US" b="1" dirty="0"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11410" y="383957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S2-2210338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1548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1174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General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7613" y="1356737"/>
            <a:ext cx="10515600" cy="4351338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2000" dirty="0" err="1" smtClean="0"/>
              <a:t>Ranging_SL</a:t>
            </a:r>
            <a:r>
              <a:rPr lang="en-GB" altLang="zh-CN" sz="2000" dirty="0" smtClean="0"/>
              <a:t> Overview</a:t>
            </a:r>
          </a:p>
          <a:p>
            <a:pPr lvl="1" hangingPunct="0"/>
            <a:r>
              <a:rPr lang="en-GB" altLang="zh-CN" sz="1600" dirty="0" smtClean="0"/>
              <a:t>Both V2X and 5G </a:t>
            </a:r>
            <a:r>
              <a:rPr lang="en-GB" altLang="zh-CN" sz="1600" dirty="0" err="1" smtClean="0"/>
              <a:t>ProSe</a:t>
            </a:r>
            <a:r>
              <a:rPr lang="en-GB" altLang="zh-CN" sz="1600" dirty="0" smtClean="0"/>
              <a:t> architectures are impacted to support commercial, V2X and public safety use cases</a:t>
            </a:r>
          </a:p>
          <a:p>
            <a:pPr lvl="1" hangingPunct="0"/>
            <a:r>
              <a:rPr lang="en-GB" altLang="zh-CN" sz="1600" dirty="0" smtClean="0"/>
              <a:t>Major </a:t>
            </a:r>
            <a:r>
              <a:rPr lang="en-GB" altLang="zh-CN" sz="1600" dirty="0"/>
              <a:t>new </a:t>
            </a:r>
            <a:r>
              <a:rPr lang="en-GB" altLang="zh-CN" sz="1600" dirty="0" smtClean="0"/>
              <a:t>features: Operation Control over PC5</a:t>
            </a:r>
          </a:p>
          <a:p>
            <a:pPr lvl="1" hangingPunct="0"/>
            <a:r>
              <a:rPr lang="en-GB" altLang="zh-CN" sz="1600" dirty="0" smtClean="0"/>
              <a:t>Some V2X, 5G </a:t>
            </a:r>
            <a:r>
              <a:rPr lang="en-GB" altLang="zh-CN" sz="1600" dirty="0" err="1" smtClean="0"/>
              <a:t>ProSe</a:t>
            </a:r>
            <a:r>
              <a:rPr lang="en-GB" altLang="zh-CN" sz="1600" dirty="0" smtClean="0"/>
              <a:t> and </a:t>
            </a:r>
            <a:r>
              <a:rPr lang="en-GB" altLang="zh-CN" sz="1600" dirty="0" err="1" smtClean="0"/>
              <a:t>eLCS</a:t>
            </a:r>
            <a:r>
              <a:rPr lang="en-GB" altLang="zh-CN" sz="1600" dirty="0" smtClean="0"/>
              <a:t> procedures are reused with enhancement</a:t>
            </a:r>
          </a:p>
          <a:p>
            <a:pPr marL="457200" lvl="1" indent="0" hangingPunct="0">
              <a:buNone/>
            </a:pPr>
            <a:endParaRPr lang="en-GB" altLang="zh-CN" sz="1600" dirty="0" smtClean="0"/>
          </a:p>
          <a:p>
            <a:pPr hangingPunct="0"/>
            <a:r>
              <a:rPr lang="en-GB" altLang="zh-CN" sz="2000" dirty="0" smtClean="0"/>
              <a:t>Principles</a:t>
            </a:r>
          </a:p>
          <a:p>
            <a:pPr lvl="1" hangingPunct="0"/>
            <a:r>
              <a:rPr lang="en-GB" altLang="zh-CN" sz="1600" dirty="0" smtClean="0"/>
              <a:t>No duplication: common features and procedures documented in a single place</a:t>
            </a:r>
          </a:p>
          <a:p>
            <a:pPr lvl="1" hangingPunct="0"/>
            <a:r>
              <a:rPr lang="en-GB" altLang="zh-CN" sz="1600" dirty="0" smtClean="0"/>
              <a:t>Highlights the enhancements to the reused existing procedures</a:t>
            </a:r>
          </a:p>
          <a:p>
            <a:pPr lvl="1" hangingPunct="0"/>
            <a:endParaRPr lang="en-GB" altLang="zh-CN" sz="1600" dirty="0" smtClean="0"/>
          </a:p>
          <a:p>
            <a:pPr hangingPunct="0"/>
            <a:r>
              <a:rPr lang="en-GB" altLang="zh-CN" sz="2000" dirty="0" smtClean="0"/>
              <a:t>Proposed Options</a:t>
            </a:r>
          </a:p>
          <a:p>
            <a:pPr lvl="1" hangingPunct="0"/>
            <a:r>
              <a:rPr lang="en-US" altLang="zh-CN" sz="1600" dirty="0"/>
              <a:t>Option A: new TS as the </a:t>
            </a:r>
            <a:r>
              <a:rPr lang="en-US" altLang="zh-CN" sz="1600" dirty="0" smtClean="0"/>
              <a:t>basis</a:t>
            </a:r>
          </a:p>
          <a:p>
            <a:pPr lvl="1" hangingPunct="0"/>
            <a:r>
              <a:rPr lang="en-US" altLang="zh-CN" sz="1600" dirty="0" smtClean="0"/>
              <a:t>Option B: existing TS as the basis</a:t>
            </a:r>
            <a:endParaRPr lang="en-US" altLang="zh-CN" sz="1600" dirty="0"/>
          </a:p>
          <a:p>
            <a:pPr lvl="2" hangingPunct="0"/>
            <a:r>
              <a:rPr lang="en-US" altLang="zh-CN" sz="1200" dirty="0"/>
              <a:t>Option B1: 23.501 and 23.502 as the basis</a:t>
            </a:r>
          </a:p>
          <a:p>
            <a:pPr lvl="2" hangingPunct="0"/>
            <a:r>
              <a:rPr lang="en-US" altLang="zh-CN" sz="1200" dirty="0"/>
              <a:t>Option B2: 23.304 as the basis, 23.287 referring to 23.304 </a:t>
            </a:r>
          </a:p>
          <a:p>
            <a:pPr hangingPunct="0"/>
            <a:endParaRPr lang="en-GB" altLang="zh-CN" sz="1600" dirty="0"/>
          </a:p>
          <a:p>
            <a:pPr hangingPunct="0"/>
            <a:r>
              <a:rPr lang="en-GB" altLang="zh-CN" sz="2000" dirty="0" smtClean="0"/>
              <a:t>Proposal</a:t>
            </a:r>
            <a:endParaRPr lang="en-GB" altLang="zh-CN" sz="2000" dirty="0"/>
          </a:p>
          <a:p>
            <a:pPr lvl="1" hangingPunct="0"/>
            <a:r>
              <a:rPr lang="en-GB" altLang="zh-CN" sz="1600" dirty="0"/>
              <a:t>Adopt one option for </a:t>
            </a:r>
            <a:r>
              <a:rPr lang="en-GB" altLang="zh-CN" sz="1600" dirty="0" smtClean="0"/>
              <a:t>documentation</a:t>
            </a:r>
            <a:endParaRPr lang="en-GB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683676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99" y="31174"/>
            <a:ext cx="10969487" cy="1325563"/>
          </a:xfrm>
        </p:spPr>
        <p:txBody>
          <a:bodyPr/>
          <a:lstStyle/>
          <a:p>
            <a:r>
              <a:rPr lang="en-US" altLang="zh-CN" dirty="0" smtClean="0"/>
              <a:t>Contents to be documented for normative work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3271" y="1356737"/>
            <a:ext cx="10515600" cy="4351338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1000" dirty="0"/>
              <a:t>Architectural reference </a:t>
            </a:r>
            <a:r>
              <a:rPr lang="en-GB" altLang="zh-CN" sz="1000" dirty="0" smtClean="0"/>
              <a:t>model: a mixture of V2X, 5G </a:t>
            </a:r>
            <a:r>
              <a:rPr lang="en-GB" altLang="zh-CN" sz="1000" dirty="0" err="1" smtClean="0"/>
              <a:t>ProSe</a:t>
            </a:r>
            <a:r>
              <a:rPr lang="en-GB" altLang="zh-CN" sz="1000" dirty="0" smtClean="0"/>
              <a:t> and </a:t>
            </a:r>
            <a:r>
              <a:rPr lang="en-GB" altLang="zh-CN" sz="1000" dirty="0" err="1" smtClean="0"/>
              <a:t>eLCS</a:t>
            </a:r>
            <a:endParaRPr lang="en-GB" altLang="zh-CN" sz="1000" dirty="0" smtClean="0"/>
          </a:p>
          <a:p>
            <a:pPr hangingPunct="0"/>
            <a:r>
              <a:rPr lang="en-GB" altLang="zh-CN" sz="1000" dirty="0"/>
              <a:t>High level functionality and </a:t>
            </a:r>
            <a:r>
              <a:rPr lang="en-GB" altLang="zh-CN" sz="1000" dirty="0" smtClean="0"/>
              <a:t>features</a:t>
            </a:r>
          </a:p>
          <a:p>
            <a:pPr lvl="1" hangingPunct="0"/>
            <a:r>
              <a:rPr lang="en-GB" altLang="zh-CN" sz="900" dirty="0"/>
              <a:t>Authorization and </a:t>
            </a:r>
            <a:r>
              <a:rPr lang="en-GB" altLang="zh-CN" sz="900" dirty="0" smtClean="0"/>
              <a:t>Provisioning: refer to V2X and 5G </a:t>
            </a:r>
            <a:r>
              <a:rPr lang="en-GB" altLang="zh-CN" sz="900" dirty="0" err="1" smtClean="0"/>
              <a:t>ProSe</a:t>
            </a:r>
            <a:r>
              <a:rPr lang="en-GB" altLang="zh-CN" sz="900" dirty="0" smtClean="0"/>
              <a:t> solution with enhancements</a:t>
            </a:r>
          </a:p>
          <a:p>
            <a:pPr lvl="1" hangingPunct="0"/>
            <a:r>
              <a:rPr lang="en-GB" altLang="zh-CN" sz="900" dirty="0" smtClean="0"/>
              <a:t>UE Discovery: refer to </a:t>
            </a:r>
            <a:r>
              <a:rPr lang="en-GB" altLang="zh-CN" sz="900" dirty="0"/>
              <a:t>V2X and 5G </a:t>
            </a:r>
            <a:r>
              <a:rPr lang="en-GB" altLang="zh-CN" sz="900" dirty="0" err="1"/>
              <a:t>ProSe</a:t>
            </a:r>
            <a:r>
              <a:rPr lang="en-GB" altLang="zh-CN" sz="900" dirty="0"/>
              <a:t> solution with enhancements</a:t>
            </a:r>
          </a:p>
          <a:p>
            <a:pPr lvl="1" hangingPunct="0"/>
            <a:r>
              <a:rPr lang="en-GB" altLang="zh-CN" sz="900" dirty="0" smtClean="0"/>
              <a:t>Ranging/SL Positioning Control Operation without assistant UE: new</a:t>
            </a:r>
          </a:p>
          <a:p>
            <a:pPr lvl="1" hangingPunct="0"/>
            <a:r>
              <a:rPr lang="en-GB" altLang="zh-CN" sz="900" dirty="0"/>
              <a:t>Ranging/SL Positioning Control Operation </a:t>
            </a:r>
            <a:r>
              <a:rPr lang="en-GB" altLang="zh-CN" sz="900" dirty="0" smtClean="0"/>
              <a:t>with </a:t>
            </a:r>
            <a:r>
              <a:rPr lang="en-GB" altLang="zh-CN" sz="900" dirty="0"/>
              <a:t>assistant UE: new</a:t>
            </a:r>
          </a:p>
          <a:p>
            <a:pPr lvl="1" hangingPunct="0"/>
            <a:r>
              <a:rPr lang="en-GB" altLang="zh-CN" sz="900" dirty="0" smtClean="0"/>
              <a:t>Network assisted Sidelink Positioning: new</a:t>
            </a:r>
          </a:p>
          <a:p>
            <a:pPr lvl="1" hangingPunct="0"/>
            <a:r>
              <a:rPr lang="en-GB" altLang="zh-CN" sz="900" dirty="0" smtClean="0"/>
              <a:t>Service </a:t>
            </a:r>
            <a:r>
              <a:rPr lang="en-GB" altLang="zh-CN" sz="900" dirty="0"/>
              <a:t>exposure: </a:t>
            </a:r>
            <a:endParaRPr lang="en-GB" altLang="zh-CN" sz="900" dirty="0" smtClean="0"/>
          </a:p>
          <a:p>
            <a:pPr lvl="2" hangingPunct="0"/>
            <a:r>
              <a:rPr lang="en-GB" altLang="zh-CN" sz="800" dirty="0" smtClean="0"/>
              <a:t>for UE-only Operation: new</a:t>
            </a:r>
          </a:p>
          <a:p>
            <a:pPr lvl="2" hangingPunct="0"/>
            <a:r>
              <a:rPr lang="en-GB" altLang="zh-CN" sz="800" dirty="0"/>
              <a:t>f</a:t>
            </a:r>
            <a:r>
              <a:rPr lang="en-GB" altLang="zh-CN" sz="800" dirty="0" smtClean="0"/>
              <a:t>or Network-based Operation: reuse </a:t>
            </a:r>
            <a:r>
              <a:rPr lang="en-GB" altLang="zh-CN" sz="800" dirty="0" err="1" smtClean="0"/>
              <a:t>eLCS</a:t>
            </a:r>
            <a:r>
              <a:rPr lang="en-GB" altLang="zh-CN" sz="800" dirty="0" smtClean="0"/>
              <a:t> procedure with extension  </a:t>
            </a:r>
          </a:p>
          <a:p>
            <a:pPr lvl="1" hangingPunct="0"/>
            <a:r>
              <a:rPr lang="en-GB" altLang="zh-CN" sz="900" dirty="0" err="1" smtClean="0"/>
              <a:t>Qo</a:t>
            </a:r>
            <a:r>
              <a:rPr lang="en-US" altLang="zh-CN" sz="900" dirty="0" smtClean="0"/>
              <a:t>S handling: new</a:t>
            </a:r>
          </a:p>
          <a:p>
            <a:pPr lvl="1" hangingPunct="0"/>
            <a:r>
              <a:rPr lang="en-GB" altLang="zh-CN" sz="900" dirty="0"/>
              <a:t>Subscription </a:t>
            </a:r>
            <a:r>
              <a:rPr lang="en-GB" altLang="zh-CN" sz="900" dirty="0" smtClean="0"/>
              <a:t>to </a:t>
            </a:r>
            <a:r>
              <a:rPr lang="en-GB" altLang="zh-CN" sz="900" dirty="0"/>
              <a:t>Ranging/SL </a:t>
            </a:r>
            <a:r>
              <a:rPr lang="en-GB" altLang="zh-CN" sz="900" dirty="0" smtClean="0"/>
              <a:t>Positioning: </a:t>
            </a:r>
            <a:r>
              <a:rPr lang="en-GB" altLang="zh-CN" sz="900" dirty="0"/>
              <a:t>reusing V2X and 5G </a:t>
            </a:r>
            <a:r>
              <a:rPr lang="en-GB" altLang="zh-CN" sz="900" dirty="0" err="1"/>
              <a:t>ProSe</a:t>
            </a:r>
            <a:r>
              <a:rPr lang="en-GB" altLang="zh-CN" sz="900" dirty="0"/>
              <a:t> solution with enhancements</a:t>
            </a:r>
          </a:p>
          <a:p>
            <a:pPr lvl="1" hangingPunct="0"/>
            <a:r>
              <a:rPr lang="en-GB" altLang="zh-CN" sz="900" dirty="0" smtClean="0"/>
              <a:t>Identifiers: mapping to V2X/5G </a:t>
            </a:r>
            <a:r>
              <a:rPr lang="en-GB" altLang="zh-CN" sz="900" dirty="0" err="1" smtClean="0"/>
              <a:t>ProSe</a:t>
            </a:r>
            <a:r>
              <a:rPr lang="en-GB" altLang="zh-CN" sz="900" dirty="0" smtClean="0"/>
              <a:t> identifiers</a:t>
            </a:r>
          </a:p>
          <a:p>
            <a:pPr lvl="1" hangingPunct="0"/>
            <a:r>
              <a:rPr lang="en-GB" altLang="zh-CN" sz="900" dirty="0" smtClean="0"/>
              <a:t>LMF selection: new or enhancement to </a:t>
            </a:r>
            <a:r>
              <a:rPr lang="en-GB" altLang="zh-CN" sz="900" dirty="0" err="1" smtClean="0"/>
              <a:t>eLCS</a:t>
            </a:r>
            <a:r>
              <a:rPr lang="en-GB" altLang="zh-CN" sz="900" dirty="0" smtClean="0"/>
              <a:t> LMF selection</a:t>
            </a:r>
          </a:p>
          <a:p>
            <a:pPr hangingPunct="0"/>
            <a:r>
              <a:rPr lang="en-GB" altLang="zh-CN" sz="1000" dirty="0" smtClean="0"/>
              <a:t>Functional </a:t>
            </a:r>
            <a:r>
              <a:rPr lang="en-GB" altLang="zh-CN" sz="1000" dirty="0"/>
              <a:t>description and information </a:t>
            </a:r>
            <a:r>
              <a:rPr lang="en-GB" altLang="zh-CN" sz="1000" dirty="0" smtClean="0"/>
              <a:t>flows</a:t>
            </a:r>
          </a:p>
          <a:p>
            <a:pPr lvl="1" hangingPunct="0"/>
            <a:r>
              <a:rPr lang="en-GB" altLang="zh-CN" sz="900" dirty="0" smtClean="0"/>
              <a:t>RSPP stack: new</a:t>
            </a:r>
          </a:p>
          <a:p>
            <a:pPr lvl="1" hangingPunct="0"/>
            <a:r>
              <a:rPr lang="en-GB" altLang="zh-CN" sz="900" dirty="0"/>
              <a:t>Procedures for Service Authorization and Provisioning to </a:t>
            </a:r>
            <a:r>
              <a:rPr lang="en-GB" altLang="zh-CN" sz="900" dirty="0" smtClean="0"/>
              <a:t>UE: refer to </a:t>
            </a:r>
            <a:r>
              <a:rPr lang="en-GB" altLang="zh-CN" sz="900" dirty="0"/>
              <a:t>V2X and 5G </a:t>
            </a:r>
            <a:r>
              <a:rPr lang="en-GB" altLang="zh-CN" sz="900" dirty="0" err="1"/>
              <a:t>ProSe</a:t>
            </a:r>
            <a:r>
              <a:rPr lang="en-GB" altLang="zh-CN" sz="900" dirty="0"/>
              <a:t> </a:t>
            </a:r>
            <a:r>
              <a:rPr lang="en-GB" altLang="zh-CN" sz="900" dirty="0" smtClean="0"/>
              <a:t>procedure </a:t>
            </a:r>
            <a:r>
              <a:rPr lang="en-GB" altLang="zh-CN" sz="900" dirty="0"/>
              <a:t>with </a:t>
            </a:r>
            <a:r>
              <a:rPr lang="en-GB" altLang="zh-CN" sz="900" dirty="0" smtClean="0"/>
              <a:t>enhancements</a:t>
            </a:r>
          </a:p>
          <a:p>
            <a:pPr lvl="1" hangingPunct="0"/>
            <a:r>
              <a:rPr lang="en-GB" altLang="zh-CN" sz="900" dirty="0"/>
              <a:t>Procedures for Service Authorization to </a:t>
            </a:r>
            <a:r>
              <a:rPr lang="en-GB" altLang="zh-CN" sz="900" dirty="0" smtClean="0"/>
              <a:t>NG-RAN: </a:t>
            </a:r>
            <a:r>
              <a:rPr lang="en-GB" altLang="zh-CN" sz="900" dirty="0"/>
              <a:t>refer to V2X and 5G </a:t>
            </a:r>
            <a:r>
              <a:rPr lang="en-GB" altLang="zh-CN" sz="900" dirty="0" err="1"/>
              <a:t>ProSe</a:t>
            </a:r>
            <a:r>
              <a:rPr lang="en-GB" altLang="zh-CN" sz="900" dirty="0"/>
              <a:t> procedure with enhancements</a:t>
            </a:r>
            <a:endParaRPr lang="en-GB" altLang="zh-CN" sz="900" dirty="0" smtClean="0"/>
          </a:p>
          <a:p>
            <a:pPr lvl="1" hangingPunct="0"/>
            <a:r>
              <a:rPr lang="en-GB" altLang="zh-CN" sz="900" dirty="0"/>
              <a:t>Procedures for </a:t>
            </a:r>
            <a:r>
              <a:rPr lang="en-GB" altLang="zh-CN" sz="900" dirty="0" smtClean="0"/>
              <a:t>Direct Discovery: refer to </a:t>
            </a:r>
            <a:r>
              <a:rPr lang="en-GB" altLang="zh-CN" sz="900" dirty="0"/>
              <a:t>V2X and 5G </a:t>
            </a:r>
            <a:r>
              <a:rPr lang="en-GB" altLang="zh-CN" sz="900" dirty="0" err="1"/>
              <a:t>ProSe</a:t>
            </a:r>
            <a:r>
              <a:rPr lang="en-GB" altLang="zh-CN" sz="900" dirty="0"/>
              <a:t> procedure with enhancements</a:t>
            </a:r>
            <a:endParaRPr lang="en-GB" altLang="zh-CN" sz="900" dirty="0" smtClean="0"/>
          </a:p>
          <a:p>
            <a:pPr lvl="1" hangingPunct="0"/>
            <a:r>
              <a:rPr lang="en-GB" altLang="zh-CN" sz="900" dirty="0"/>
              <a:t>Ranging/SL Positioning Control </a:t>
            </a:r>
            <a:r>
              <a:rPr lang="en-GB" altLang="zh-CN" sz="900" dirty="0" smtClean="0"/>
              <a:t>Operation without assistant UE:  high level procedure, details to be defined by RAN</a:t>
            </a:r>
          </a:p>
          <a:p>
            <a:pPr lvl="1" hangingPunct="0"/>
            <a:r>
              <a:rPr lang="en-GB" altLang="zh-CN" sz="900" dirty="0"/>
              <a:t>Ranging/SL Positioning Control Operation with assistant </a:t>
            </a:r>
            <a:r>
              <a:rPr lang="en-GB" altLang="zh-CN" sz="900" dirty="0" smtClean="0"/>
              <a:t>UE</a:t>
            </a:r>
            <a:r>
              <a:rPr lang="en-GB" altLang="zh-CN" sz="900" dirty="0"/>
              <a:t>: high level procedure, details to be defined by </a:t>
            </a:r>
            <a:r>
              <a:rPr lang="en-GB" altLang="zh-CN" sz="900" dirty="0" smtClean="0"/>
              <a:t>RAN</a:t>
            </a:r>
          </a:p>
          <a:p>
            <a:pPr lvl="1" hangingPunct="0"/>
            <a:r>
              <a:rPr lang="en-GB" altLang="zh-CN" sz="900" dirty="0" smtClean="0"/>
              <a:t>Procedure for network assisted Sidelink Positioning: refer to </a:t>
            </a:r>
            <a:r>
              <a:rPr lang="en-GB" altLang="zh-CN" sz="900" dirty="0" err="1" smtClean="0"/>
              <a:t>eLCS</a:t>
            </a:r>
            <a:r>
              <a:rPr lang="en-GB" altLang="zh-CN" sz="900" dirty="0" smtClean="0"/>
              <a:t> procedure with new enhancements</a:t>
            </a:r>
          </a:p>
          <a:p>
            <a:pPr lvl="1" hangingPunct="0"/>
            <a:r>
              <a:rPr lang="en-GB" altLang="zh-CN" sz="900" dirty="0"/>
              <a:t>Procedures for </a:t>
            </a:r>
            <a:r>
              <a:rPr lang="en-GB" altLang="zh-CN" sz="900" dirty="0" smtClean="0"/>
              <a:t>service exposure: </a:t>
            </a:r>
          </a:p>
          <a:p>
            <a:pPr lvl="2" hangingPunct="0"/>
            <a:r>
              <a:rPr lang="en-GB" altLang="zh-CN" sz="800" dirty="0"/>
              <a:t>for UE-only Operation: new</a:t>
            </a:r>
          </a:p>
          <a:p>
            <a:pPr lvl="2" hangingPunct="0"/>
            <a:r>
              <a:rPr lang="en-GB" altLang="zh-CN" sz="800" dirty="0"/>
              <a:t>for Network-based Operation: reuse </a:t>
            </a:r>
            <a:r>
              <a:rPr lang="en-GB" altLang="zh-CN" sz="800" dirty="0" err="1"/>
              <a:t>eLCS</a:t>
            </a:r>
            <a:r>
              <a:rPr lang="en-GB" altLang="zh-CN" sz="800" dirty="0"/>
              <a:t> procedure with extension  </a:t>
            </a:r>
            <a:endParaRPr lang="en-GB" altLang="zh-CN" sz="800" dirty="0" smtClean="0"/>
          </a:p>
          <a:p>
            <a:pPr hangingPunct="0"/>
            <a:r>
              <a:rPr lang="en-GB" altLang="zh-CN" sz="1000" dirty="0" smtClean="0"/>
              <a:t>Network Function Services: e.g. LMF (a standalone Ranging/SL Positioning capable LMF may be deployed)</a:t>
            </a:r>
          </a:p>
          <a:p>
            <a:pPr marL="0" indent="0" hangingPunct="0">
              <a:buNone/>
            </a:pPr>
            <a:r>
              <a:rPr lang="en-US" altLang="zh-CN" sz="800" dirty="0" smtClean="0"/>
              <a:t/>
            </a:r>
            <a:br>
              <a:rPr lang="en-US" altLang="zh-CN" sz="800" dirty="0" smtClean="0"/>
            </a:br>
            <a:endParaRPr lang="en-GB" altLang="zh-CN" sz="600" dirty="0" smtClean="0"/>
          </a:p>
          <a:p>
            <a:pPr hangingPunct="0"/>
            <a:endParaRPr lang="zh-CN" altLang="zh-CN" sz="800" dirty="0"/>
          </a:p>
        </p:txBody>
      </p:sp>
    </p:spTree>
    <p:extLst>
      <p:ext uri="{BB962C8B-B14F-4D97-AF65-F5344CB8AC3E}">
        <p14:creationId xmlns:p14="http://schemas.microsoft.com/office/powerpoint/2010/main" val="1157183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42489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Documentation Options </a:t>
            </a:r>
            <a:br>
              <a:rPr lang="en-US" altLang="zh-CN" dirty="0" smtClean="0"/>
            </a:br>
            <a:r>
              <a:rPr lang="en-US" altLang="zh-CN" sz="3100" dirty="0" smtClean="0"/>
              <a:t>(</a:t>
            </a:r>
            <a:r>
              <a:rPr lang="en-GB" altLang="zh-CN" sz="3100" dirty="0"/>
              <a:t>Architectural reference </a:t>
            </a:r>
            <a:r>
              <a:rPr lang="en-GB" altLang="zh-CN" sz="3100" dirty="0" smtClean="0"/>
              <a:t>model and </a:t>
            </a:r>
            <a:r>
              <a:rPr lang="en-GB" altLang="zh-CN" sz="3100" dirty="0"/>
              <a:t>High level functionality and </a:t>
            </a:r>
            <a:r>
              <a:rPr lang="en-GB" altLang="zh-CN" sz="3100" dirty="0" smtClean="0"/>
              <a:t>features</a:t>
            </a:r>
            <a:r>
              <a:rPr lang="en-US" altLang="zh-CN" sz="3100" dirty="0" smtClean="0"/>
              <a:t>)</a:t>
            </a:r>
            <a:endParaRPr lang="zh-CN" altLang="en-US" sz="31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222914"/>
              </p:ext>
            </p:extLst>
          </p:nvPr>
        </p:nvGraphicFramePr>
        <p:xfrm>
          <a:off x="340580" y="1284954"/>
          <a:ext cx="11379641" cy="534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6476">
                  <a:extLst>
                    <a:ext uri="{9D8B030D-6E8A-4147-A177-3AD203B41FA5}">
                      <a16:colId xmlns:a16="http://schemas.microsoft.com/office/drawing/2014/main" val="3003007714"/>
                    </a:ext>
                  </a:extLst>
                </a:gridCol>
                <a:gridCol w="3046635">
                  <a:extLst>
                    <a:ext uri="{9D8B030D-6E8A-4147-A177-3AD203B41FA5}">
                      <a16:colId xmlns:a16="http://schemas.microsoft.com/office/drawing/2014/main" val="1210485392"/>
                    </a:ext>
                  </a:extLst>
                </a:gridCol>
                <a:gridCol w="2404071">
                  <a:extLst>
                    <a:ext uri="{9D8B030D-6E8A-4147-A177-3AD203B41FA5}">
                      <a16:colId xmlns:a16="http://schemas.microsoft.com/office/drawing/2014/main" val="2175309739"/>
                    </a:ext>
                  </a:extLst>
                </a:gridCol>
                <a:gridCol w="2260335">
                  <a:extLst>
                    <a:ext uri="{9D8B030D-6E8A-4147-A177-3AD203B41FA5}">
                      <a16:colId xmlns:a16="http://schemas.microsoft.com/office/drawing/2014/main" val="4171802417"/>
                    </a:ext>
                  </a:extLst>
                </a:gridCol>
                <a:gridCol w="2592124">
                  <a:extLst>
                    <a:ext uri="{9D8B030D-6E8A-4147-A177-3AD203B41FA5}">
                      <a16:colId xmlns:a16="http://schemas.microsoft.com/office/drawing/2014/main" val="1738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New TS (Option A)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Existing TS (Option B1)</a:t>
                      </a:r>
                    </a:p>
                    <a:p>
                      <a:pPr algn="ctr"/>
                      <a:r>
                        <a:rPr lang="en-US" altLang="zh-CN" sz="1200" baseline="0" dirty="0" smtClean="0"/>
                        <a:t>Basics documented in 23.501/23.502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Existing TS (Option B2)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aseline="0" dirty="0" smtClean="0"/>
                        <a:t>Basics documented in 23.304</a:t>
                      </a:r>
                      <a:endParaRPr lang="zh-CN" altLang="en-US" sz="12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4221767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en-GB" altLang="zh-CN" sz="1100" dirty="0" smtClean="0"/>
                        <a:t>Architectural reference model</a:t>
                      </a:r>
                      <a:endParaRPr lang="zh-CN" alt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New TS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23.501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23.304 and 23.287 (referring to 23.304)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4903422"/>
                  </a:ext>
                </a:extLst>
              </a:tr>
              <a:tr h="370840">
                <a:tc rowSpan="1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dirty="0" smtClean="0"/>
                        <a:t>High level functionality and features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100" dirty="0" smtClean="0"/>
                        <a:t>Authorization and Provisioning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New TS (referring to 23.304/23.287)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and 23.503</a:t>
                      </a:r>
                      <a:endParaRPr lang="zh-CN" alt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23.304,</a:t>
                      </a:r>
                      <a:r>
                        <a:rPr lang="en-US" altLang="zh-CN" sz="1100" baseline="0" dirty="0" smtClean="0"/>
                        <a:t> </a:t>
                      </a:r>
                      <a:r>
                        <a:rPr lang="en-US" altLang="zh-CN" sz="1100" dirty="0" smtClean="0"/>
                        <a:t>23.287</a:t>
                      </a:r>
                      <a:r>
                        <a:rPr lang="en-US" altLang="zh-CN" sz="1100" baseline="0" dirty="0" smtClean="0"/>
                        <a:t> and </a:t>
                      </a:r>
                      <a:r>
                        <a:rPr lang="en-US" altLang="zh-CN" sz="1100" dirty="0" smtClean="0"/>
                        <a:t>23.503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23.304,</a:t>
                      </a:r>
                      <a:r>
                        <a:rPr lang="en-US" altLang="zh-CN" sz="1100" baseline="0" dirty="0" smtClean="0"/>
                        <a:t> </a:t>
                      </a:r>
                      <a:r>
                        <a:rPr lang="en-US" altLang="zh-CN" sz="1100" dirty="0" smtClean="0"/>
                        <a:t>23.287</a:t>
                      </a:r>
                      <a:r>
                        <a:rPr lang="en-US" altLang="zh-CN" sz="1100" baseline="0" dirty="0" smtClean="0"/>
                        <a:t> and </a:t>
                      </a:r>
                      <a:r>
                        <a:rPr lang="en-US" altLang="zh-CN" sz="1100" dirty="0" smtClean="0"/>
                        <a:t>23.503</a:t>
                      </a:r>
                      <a:endParaRPr lang="zh-CN" altLang="en-US" sz="11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523069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100" dirty="0" smtClean="0"/>
                        <a:t>Direct Discovery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New TS (referring to 23.304/23.287)</a:t>
                      </a:r>
                      <a:endParaRPr lang="zh-CN" alt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23.304</a:t>
                      </a:r>
                      <a:r>
                        <a:rPr lang="en-US" altLang="zh-CN" sz="1100" baseline="0" dirty="0" smtClean="0"/>
                        <a:t> and </a:t>
                      </a:r>
                      <a:r>
                        <a:rPr lang="en-US" altLang="zh-CN" sz="1100" dirty="0" smtClean="0"/>
                        <a:t>23.287</a:t>
                      </a:r>
                      <a:endParaRPr lang="zh-CN" alt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23.304</a:t>
                      </a:r>
                      <a:r>
                        <a:rPr lang="en-US" altLang="zh-CN" sz="1100" baseline="0" dirty="0" smtClean="0"/>
                        <a:t> and </a:t>
                      </a:r>
                      <a:r>
                        <a:rPr lang="en-US" altLang="zh-CN" sz="1100" dirty="0" smtClean="0"/>
                        <a:t>23.287</a:t>
                      </a:r>
                      <a:endParaRPr lang="zh-CN" altLang="en-US" sz="11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308993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100" dirty="0" smtClean="0"/>
                        <a:t>Ranging/SL Positioning Control Operation without assistant UE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New TS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23.501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23.304 and 23.287 (referring to 23.304)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014521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100" dirty="0" smtClean="0"/>
                        <a:t>Ranging/SL Positioning Control Operation with assistant UE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New TS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23.501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23.304 and 23.287 (referring to 23.304)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497783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100" dirty="0" smtClean="0"/>
                        <a:t>Network assisted</a:t>
                      </a:r>
                      <a:r>
                        <a:rPr lang="en-GB" altLang="zh-CN" sz="1100" baseline="0" dirty="0" smtClean="0"/>
                        <a:t> </a:t>
                      </a:r>
                      <a:r>
                        <a:rPr lang="en-GB" altLang="zh-CN" sz="1100" dirty="0" smtClean="0"/>
                        <a:t>Sidelink Positioning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New TS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23.501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23.304 and 23.287 (referring to 23.304)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694843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100" dirty="0" smtClean="0"/>
                        <a:t>Service exposure (UE only)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New TS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23.501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23.304 and 23.287 (referring to 23.304)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7524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dirty="0" smtClean="0"/>
                        <a:t>Service exposure (Network</a:t>
                      </a:r>
                      <a:r>
                        <a:rPr lang="en-GB" altLang="zh-CN" sz="1100" baseline="0" dirty="0" smtClean="0"/>
                        <a:t> based</a:t>
                      </a:r>
                      <a:r>
                        <a:rPr lang="en-GB" altLang="zh-CN" sz="1100" dirty="0" smtClean="0"/>
                        <a:t>)</a:t>
                      </a:r>
                      <a:endParaRPr lang="zh-CN" alt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New TS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23.501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23.304 and 23.287 (referring to 23.304)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099729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err="1" smtClean="0"/>
                        <a:t>QoS</a:t>
                      </a:r>
                      <a:r>
                        <a:rPr lang="en-US" altLang="zh-CN" sz="1100" dirty="0" smtClean="0"/>
                        <a:t> Handling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New TS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 23.501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23.304 and 23.287 (referring to 23.304)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950863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100" dirty="0" smtClean="0"/>
                        <a:t>Subscription to Ranging/SL Positioning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New TS and 23.502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23.501 and 23.502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23.304 and 23.287 (referring to 23.304)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148102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100" dirty="0" smtClean="0"/>
                        <a:t>Identifiers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New TS 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23.501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23.304 and 23.287 (referring to 23.304)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565188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LMF selection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New TS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23.273</a:t>
                      </a:r>
                      <a:endParaRPr lang="zh-CN" altLang="en-US" sz="1100" dirty="0" smtClean="0"/>
                    </a:p>
                    <a:p>
                      <a:pPr algn="ctr"/>
                      <a:r>
                        <a:rPr lang="en-US" altLang="zh-CN" sz="1100" dirty="0" smtClean="0"/>
                        <a:t>and 23.501 (referring to 23.273)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/>
                        <a:t>23.273,</a:t>
                      </a:r>
                      <a:r>
                        <a:rPr lang="en-US" altLang="zh-CN" sz="1100" baseline="0" dirty="0" smtClean="0"/>
                        <a:t> </a:t>
                      </a:r>
                      <a:r>
                        <a:rPr lang="en-US" altLang="zh-CN" sz="1100" dirty="0" smtClean="0"/>
                        <a:t>23.304 (referring to 23.273) and 23.287 (referring to 23.304)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3794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9937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5269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Documentation Options </a:t>
            </a:r>
            <a:br>
              <a:rPr lang="en-US" altLang="zh-CN" dirty="0" smtClean="0"/>
            </a:br>
            <a:r>
              <a:rPr lang="en-US" altLang="zh-CN" sz="2700" dirty="0" smtClean="0"/>
              <a:t>(</a:t>
            </a:r>
            <a:r>
              <a:rPr lang="en-GB" altLang="zh-CN" sz="2700" dirty="0"/>
              <a:t>Functional description and information </a:t>
            </a:r>
            <a:r>
              <a:rPr lang="en-GB" altLang="zh-CN" sz="2700" dirty="0" smtClean="0"/>
              <a:t>flows and Network </a:t>
            </a:r>
            <a:r>
              <a:rPr lang="en-GB" altLang="zh-CN" sz="2700" dirty="0"/>
              <a:t>Function </a:t>
            </a:r>
            <a:r>
              <a:rPr lang="en-GB" altLang="zh-CN" sz="2700" dirty="0" smtClean="0"/>
              <a:t>Services</a:t>
            </a:r>
            <a:r>
              <a:rPr lang="en-US" altLang="zh-CN" sz="2700" dirty="0" smtClean="0"/>
              <a:t>)</a:t>
            </a:r>
            <a:endParaRPr lang="zh-CN" altLang="en-US" sz="27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252357"/>
              </p:ext>
            </p:extLst>
          </p:nvPr>
        </p:nvGraphicFramePr>
        <p:xfrm>
          <a:off x="332630" y="1316976"/>
          <a:ext cx="11363739" cy="48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0951">
                  <a:extLst>
                    <a:ext uri="{9D8B030D-6E8A-4147-A177-3AD203B41FA5}">
                      <a16:colId xmlns:a16="http://schemas.microsoft.com/office/drawing/2014/main" val="3003007714"/>
                    </a:ext>
                  </a:extLst>
                </a:gridCol>
                <a:gridCol w="3013492">
                  <a:extLst>
                    <a:ext uri="{9D8B030D-6E8A-4147-A177-3AD203B41FA5}">
                      <a16:colId xmlns:a16="http://schemas.microsoft.com/office/drawing/2014/main" val="1725319675"/>
                    </a:ext>
                  </a:extLst>
                </a:gridCol>
                <a:gridCol w="1776850">
                  <a:extLst>
                    <a:ext uri="{9D8B030D-6E8A-4147-A177-3AD203B41FA5}">
                      <a16:colId xmlns:a16="http://schemas.microsoft.com/office/drawing/2014/main" val="2175309739"/>
                    </a:ext>
                  </a:extLst>
                </a:gridCol>
                <a:gridCol w="2377440">
                  <a:extLst>
                    <a:ext uri="{9D8B030D-6E8A-4147-A177-3AD203B41FA5}">
                      <a16:colId xmlns:a16="http://schemas.microsoft.com/office/drawing/2014/main" val="4171802417"/>
                    </a:ext>
                  </a:extLst>
                </a:gridCol>
                <a:gridCol w="2775006">
                  <a:extLst>
                    <a:ext uri="{9D8B030D-6E8A-4147-A177-3AD203B41FA5}">
                      <a16:colId xmlns:a16="http://schemas.microsoft.com/office/drawing/2014/main" val="6332693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New TS (Option</a:t>
                      </a:r>
                      <a:r>
                        <a:rPr lang="en-US" altLang="zh-CN" sz="1400" baseline="0" dirty="0" smtClean="0"/>
                        <a:t> A</a:t>
                      </a:r>
                      <a:r>
                        <a:rPr lang="en-US" altLang="zh-CN" sz="1400" dirty="0" smtClean="0"/>
                        <a:t>)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Existing TS (Option</a:t>
                      </a:r>
                      <a:r>
                        <a:rPr lang="en-US" altLang="zh-CN" sz="1400" baseline="0" dirty="0" smtClean="0"/>
                        <a:t> B1</a:t>
                      </a:r>
                      <a:r>
                        <a:rPr lang="en-US" altLang="zh-CN" sz="1400" dirty="0" smtClean="0"/>
                        <a:t>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aseline="0" dirty="0" smtClean="0"/>
                        <a:t>Basics documented in 23.501/23.502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Existing TS (Option</a:t>
                      </a:r>
                      <a:r>
                        <a:rPr lang="en-US" altLang="zh-CN" sz="1400" baseline="0" dirty="0" smtClean="0"/>
                        <a:t> B2</a:t>
                      </a:r>
                      <a:r>
                        <a:rPr lang="en-US" altLang="zh-CN" sz="1400" dirty="0" smtClean="0"/>
                        <a:t>)</a:t>
                      </a:r>
                      <a:endParaRPr lang="zh-CN" altLang="en-US" sz="1400" dirty="0" smtClean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aseline="0" dirty="0" smtClean="0"/>
                        <a:t>Basics documented in 23.304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4221767"/>
                  </a:ext>
                </a:extLst>
              </a:tr>
              <a:tr h="370840">
                <a:tc rowSpan="9">
                  <a:txBody>
                    <a:bodyPr/>
                    <a:lstStyle/>
                    <a:p>
                      <a:pPr hangingPunct="0"/>
                      <a:r>
                        <a:rPr lang="en-GB" altLang="zh-CN" sz="1200" dirty="0" smtClean="0"/>
                        <a:t>Functional description and information flows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200" dirty="0" smtClean="0"/>
                        <a:t>RSPP</a:t>
                      </a:r>
                      <a:r>
                        <a:rPr lang="en-GB" altLang="zh-CN" sz="1200" baseline="0" dirty="0" smtClean="0"/>
                        <a:t> Stack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New TS</a:t>
                      </a:r>
                      <a:endParaRPr lang="zh-CN" alt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23.501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23.304 and 23.287 (referring to 23.304)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523069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200" dirty="0" smtClean="0"/>
                        <a:t>Procedures for Service Authorization and Provisioning to UE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New TS (referring to 23.304/23.287)</a:t>
                      </a:r>
                      <a:endParaRPr lang="zh-CN" alt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23.304</a:t>
                      </a:r>
                      <a:r>
                        <a:rPr lang="en-US" altLang="zh-CN" sz="1200" baseline="0" dirty="0" smtClean="0"/>
                        <a:t> and </a:t>
                      </a:r>
                      <a:r>
                        <a:rPr lang="en-US" altLang="zh-CN" sz="1200" dirty="0" smtClean="0"/>
                        <a:t>23.287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23.304</a:t>
                      </a:r>
                      <a:r>
                        <a:rPr lang="en-US" altLang="zh-CN" sz="1200" baseline="0" dirty="0" smtClean="0"/>
                        <a:t> and </a:t>
                      </a:r>
                      <a:r>
                        <a:rPr lang="en-US" altLang="zh-CN" sz="1200" dirty="0" smtClean="0"/>
                        <a:t>23.287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308993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200" dirty="0" smtClean="0"/>
                        <a:t>Procedures for Service Authorization to NG-RAN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New TS (referring to 23.304/23.287)</a:t>
                      </a:r>
                      <a:endParaRPr lang="zh-CN" alt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23.304</a:t>
                      </a:r>
                      <a:r>
                        <a:rPr lang="en-US" altLang="zh-CN" sz="1200" baseline="0" dirty="0" smtClean="0"/>
                        <a:t> and </a:t>
                      </a:r>
                      <a:r>
                        <a:rPr lang="en-US" altLang="zh-CN" sz="1200" dirty="0" smtClean="0"/>
                        <a:t>23.287</a:t>
                      </a:r>
                      <a:endParaRPr lang="zh-CN" alt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23.304</a:t>
                      </a:r>
                      <a:r>
                        <a:rPr lang="en-US" altLang="zh-CN" sz="1200" baseline="0" dirty="0" smtClean="0"/>
                        <a:t> and </a:t>
                      </a:r>
                      <a:r>
                        <a:rPr lang="en-US" altLang="zh-CN" sz="1200" dirty="0" smtClean="0"/>
                        <a:t>23.287</a:t>
                      </a:r>
                      <a:endParaRPr lang="zh-CN" altLang="en-US" sz="12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014521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dirty="0" smtClean="0"/>
                        <a:t>Procedures for UE Discovery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New TS (referring to 23.304/23.287)</a:t>
                      </a:r>
                      <a:endParaRPr lang="zh-CN" alt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23.304</a:t>
                      </a:r>
                      <a:r>
                        <a:rPr lang="en-US" altLang="zh-CN" sz="1200" baseline="0" dirty="0" smtClean="0"/>
                        <a:t> and </a:t>
                      </a:r>
                      <a:r>
                        <a:rPr lang="en-US" altLang="zh-CN" sz="1200" dirty="0" smtClean="0"/>
                        <a:t>23.287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23.304</a:t>
                      </a:r>
                      <a:r>
                        <a:rPr lang="en-US" altLang="zh-CN" sz="1200" baseline="0" dirty="0" smtClean="0"/>
                        <a:t> and </a:t>
                      </a:r>
                      <a:r>
                        <a:rPr lang="en-US" altLang="zh-CN" sz="1200" dirty="0" smtClean="0"/>
                        <a:t>23.287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497783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200" dirty="0" smtClean="0"/>
                        <a:t>Ranging/SL Positioning Control Operation without assistant UE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New TS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23.501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23.304 and 23.287 (referring to 23.304)</a:t>
                      </a:r>
                      <a:endParaRPr lang="zh-CN" altLang="en-US" sz="12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694843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200" dirty="0" smtClean="0"/>
                        <a:t>Ranging/SL Positioning Control Operation with assistant UE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New TS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23.501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23.304 and 23.287 (referring to 23.304)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7524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dirty="0" smtClean="0"/>
                        <a:t>Procedure for network assisted Sidelink Positioning</a:t>
                      </a:r>
                      <a:endParaRPr lang="zh-CN" alt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New TS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23.502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23.304 and 23.287 (referring to 23.304)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099729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100" dirty="0" smtClean="0"/>
                        <a:t>Service exposure (UE only)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New TS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23.502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23.304 and 23.287 (referring to 23.304)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950863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dirty="0" smtClean="0"/>
                        <a:t>Service exposure (Network</a:t>
                      </a:r>
                      <a:r>
                        <a:rPr lang="en-GB" altLang="zh-CN" sz="1100" baseline="0" dirty="0" smtClean="0"/>
                        <a:t> based</a:t>
                      </a:r>
                      <a:r>
                        <a:rPr lang="en-GB" altLang="zh-CN" sz="1100" dirty="0" smtClean="0"/>
                        <a:t>)</a:t>
                      </a:r>
                      <a:endParaRPr lang="zh-CN" alt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New TS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23.502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23.304 and 23.287 (referring to 23.304)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1481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hangingPunct="0"/>
                      <a:r>
                        <a:rPr lang="en-GB" altLang="zh-CN" sz="1200" dirty="0" smtClean="0"/>
                        <a:t>Network Function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LMF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New TS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23.273</a:t>
                      </a:r>
                      <a:endParaRPr lang="zh-CN" altLang="en-US" sz="1200" dirty="0" smtClean="0"/>
                    </a:p>
                    <a:p>
                      <a:pPr algn="ctr"/>
                      <a:r>
                        <a:rPr lang="en-US" altLang="zh-CN" sz="1200" dirty="0" smtClean="0"/>
                        <a:t>and 23.501 (referring to 23.273)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23.273,</a:t>
                      </a:r>
                      <a:r>
                        <a:rPr lang="en-US" altLang="zh-CN" sz="1200" baseline="0" dirty="0" smtClean="0"/>
                        <a:t> </a:t>
                      </a:r>
                      <a:r>
                        <a:rPr lang="en-US" altLang="zh-CN" sz="1200" dirty="0" smtClean="0"/>
                        <a:t>23.304 (referring to 23.273) and 23.287 (referring to 23.304)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47359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97605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881</Words>
  <Application>Microsoft Office PowerPoint</Application>
  <PresentationFormat>宽屏</PresentationFormat>
  <Paragraphs>158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宋体</vt:lpstr>
      <vt:lpstr>Arial</vt:lpstr>
      <vt:lpstr>Calibri</vt:lpstr>
      <vt:lpstr>Calibri Light</vt:lpstr>
      <vt:lpstr>Times New Roman</vt:lpstr>
      <vt:lpstr>Office 主题</vt:lpstr>
      <vt:lpstr>Discussion on Ranging_SL Documentation</vt:lpstr>
      <vt:lpstr>General</vt:lpstr>
      <vt:lpstr>Contents to be documented for normative work</vt:lpstr>
      <vt:lpstr>Documentation Options  (Architectural reference model and High level functionality and features)</vt:lpstr>
      <vt:lpstr>Documentation Options  (Functional description and information flows and Network Function Services)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Pending NSSAI+NSSRG</dc:title>
  <dc:creator>ZTE</dc:creator>
  <cp:lastModifiedBy>Mi</cp:lastModifiedBy>
  <cp:revision>66</cp:revision>
  <dcterms:created xsi:type="dcterms:W3CDTF">2022-10-10T13:35:05Z</dcterms:created>
  <dcterms:modified xsi:type="dcterms:W3CDTF">2022-11-04T15:48:46Z</dcterms:modified>
</cp:coreProperties>
</file>